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7" r:id="rId10"/>
    <p:sldId id="264" r:id="rId11"/>
    <p:sldId id="265" r:id="rId12"/>
    <p:sldId id="272" r:id="rId13"/>
    <p:sldId id="273" r:id="rId14"/>
    <p:sldId id="266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4612"/>
  </p:normalViewPr>
  <p:slideViewPr>
    <p:cSldViewPr snapToGrid="0">
      <p:cViewPr varScale="1">
        <p:scale>
          <a:sx n="98" d="100"/>
          <a:sy n="98" d="100"/>
        </p:scale>
        <p:origin x="20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BA365-5BA6-354E-83C5-021A52BD96E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3E44D-F563-C749-AF12-6101108B9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3E44D-F563-C749-AF12-6101108B9B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3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E4B5-A944-EE21-CB3B-67339B50D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A2057-8B69-A065-7911-8E333CD88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5D211-1693-05E1-5161-9B3F2181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D3F9E-692E-7BDA-71FC-83351E230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6BD0-AA9B-7B5D-37A1-0B767842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4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A7738-2512-7700-CB4A-79CFBFA8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AE9B7-AA0C-2A78-66A6-AD9C09EED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F7A2D-F6C5-C9F1-8430-406FDF93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ABAA3-34C7-7744-2AF3-300D305F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235A4-5739-C1A4-270F-5B67567AA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0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3EF9F-8062-2A20-4737-40D7CB5EE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DF415-DA11-DB12-A25F-4D550BB0B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0E066-F784-CB89-57D5-4BF16FAD7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9F001-284C-0DCD-B17D-7D171254C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11D15-5242-E227-C1EE-A1BF219A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4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936F-C129-6265-14C9-56B659FC6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C60EF-1429-FF7E-4FD5-4123F47DC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B6891-0D22-A2E6-35AC-D04FEDFEB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62043-1D3D-5428-7ABF-83ED5E0A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8445E-D02A-DAA9-B1F1-2B25A665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1CB7F-5FF3-B308-C369-70DA251D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84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48FFD-4466-CB61-2248-580095197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3678A-3FE2-2C09-101F-28F7DF0F8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2ECC6-2605-FB57-9951-178D875B6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B3CB51-CE06-178E-7256-12C7D83B6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F3161F-525C-ABA4-6CA4-5C687DE32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97C07B-2118-1B49-DBAC-70CF5C075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6F4EFA-BE5D-BF92-6BF1-082147797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E71682-EDB2-A5FB-04F9-EA97E9AD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8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A52D0-61B0-ABE9-9BBF-A87E7E61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8C5179-A931-7F15-481B-45793B5A6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D9CA3-2666-4B87-C528-3C0A27BF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2AAA7E-B222-F5E7-F02A-16F988D8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8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590BF3-1BF7-F429-38E0-EDDAB5A16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5C642A-7C33-3053-835D-2966A802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00495-197A-5506-4C02-AAB1FE5D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0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84BC-D373-2D3B-5C33-1F713C09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C8A04-3FDD-F1B4-9504-BC0B8DFA1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2E367-9D1A-3622-89E4-D37C83149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3DD52-6D2C-38E7-00D6-9EDA4F40A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E8C69-28BE-53BD-C8FC-8A0E84C5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5D8F33-29CD-3620-8099-FC67BDC02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1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E544-F381-029C-E2C6-574AD3AA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75F95-3312-DEB0-9867-401285F62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0C0C2-75A1-6DC6-663B-969316747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9979D-DC56-B410-BBDB-1CBCE3DE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F8F02-7112-13E8-C621-98DCAE5C9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3D6BA-B5C3-7B77-72F5-7F17D69F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5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AB756-4F1F-5FD6-55AB-1DC22C42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DAEFD5-D147-83E4-0799-F29B769AE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12A9B-E5D9-83CF-ACF5-751D35F10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B6230-C583-60B6-5239-72A4614F0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13A66-51C2-4F0A-9B09-8F537F2C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3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E81B3C-0BD3-A8FA-2C94-438BC9BC7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93B6E3-0943-9ED5-6DD0-A568B21705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872CB-2CF1-C4FC-D0A0-22E2FC26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C6E9D-79EC-6F12-1A79-29F47966B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8A8EF-C61A-FEE9-27CE-5A4C48E83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71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03D9F8-31CA-74F6-97BD-B078F83A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49A5F-BFFC-A685-9E6F-034DF5DD7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98C00-86F3-FA96-58E2-4F077A0380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3D1E9-224F-804A-B3DC-C7A9CBCA550C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55FE8-A79B-753E-F8E1-C7DFC9D1B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43553-F762-5DC0-0107-DF58E5DE2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92A41-4FE3-364E-8346-F32C3EFC9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7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2/emp2.13079" TargetMode="External"/><Relationship Id="rId3" Type="http://schemas.openxmlformats.org/officeDocument/2006/relationships/hyperlink" Target="https://doi.org/10.1097/FJC.0000000000001753" TargetMode="External"/><Relationship Id="rId7" Type="http://schemas.openxmlformats.org/officeDocument/2006/relationships/hyperlink" Target="https://doi.org/10.1016/j.ijcard.2021.09.031" TargetMode="External"/><Relationship Id="rId2" Type="http://schemas.openxmlformats.org/officeDocument/2006/relationships/hyperlink" Target="https://doi.org/10.1002/14651858.CD005351.pu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378/chest.93.3.580" TargetMode="External"/><Relationship Id="rId5" Type="http://schemas.openxmlformats.org/officeDocument/2006/relationships/hyperlink" Target="https://doi.org/10.1016/j.ajem.2022.12.022" TargetMode="External"/><Relationship Id="rId4" Type="http://schemas.openxmlformats.org/officeDocument/2006/relationships/hyperlink" Target="https://doi.org/10.1016/j.jacc.2021.12.012" TargetMode="External"/><Relationship Id="rId9" Type="http://schemas.openxmlformats.org/officeDocument/2006/relationships/hyperlink" Target="https://doi.org/10.1080/10903127.2020.1711834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ajem.2019.06.046" TargetMode="External"/><Relationship Id="rId3" Type="http://schemas.openxmlformats.org/officeDocument/2006/relationships/hyperlink" Target="https://doi.org/10.1136/bmjopen-2025-099142" TargetMode="External"/><Relationship Id="rId7" Type="http://schemas.openxmlformats.org/officeDocument/2006/relationships/hyperlink" Target="https://doi.org/10.1007/s40273-020-00952-0" TargetMode="External"/><Relationship Id="rId2" Type="http://schemas.openxmlformats.org/officeDocument/2006/relationships/hyperlink" Target="https://doi.org/10.1017/S1049023X2000119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147/OAEM.S340513" TargetMode="External"/><Relationship Id="rId5" Type="http://schemas.openxmlformats.org/officeDocument/2006/relationships/hyperlink" Target="https://doi.org/10.1136/emermed-2023-213285" TargetMode="External"/><Relationship Id="rId4" Type="http://schemas.openxmlformats.org/officeDocument/2006/relationships/hyperlink" Target="https://doi.org/10.1007/s42399-025-02009-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91FAA2-D013-CE11-7AF6-26B52E2DC7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2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A022A4-CDA7-0941-0DD9-4998AE61B5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01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A508BE-A2EB-E439-29A0-6A24EA7754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3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_you_create_a_short_video_o.mp4">
            <a:hlinkClick r:id="" action="ppaction://media"/>
            <a:extLst>
              <a:ext uri="{FF2B5EF4-FFF2-40B4-BE49-F238E27FC236}">
                <a16:creationId xmlns:a16="http://schemas.microsoft.com/office/drawing/2014/main" id="{C09E7A8D-9FAA-F4EC-3FD4-2581EB97E6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0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57715-5FAE-46D1-5443-FE173D6444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25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3FFC58-22A7-3B34-BB53-D5A247228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411"/>
            <a:ext cx="12192000" cy="687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9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D56FBF-5F90-FB6F-BB71-5D6604ABA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6473E7-0C90-8B02-F9D7-16A4AC9CE7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95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16BBDF-ED41-F63B-B7D4-91AC280FAF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1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6CC0CB-9AF1-3C39-1B19-A6E0CD890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84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evenLabs_IMG_9676.mp4">
            <a:hlinkClick r:id="" action="ppaction://media"/>
            <a:extLst>
              <a:ext uri="{FF2B5EF4-FFF2-40B4-BE49-F238E27FC236}">
                <a16:creationId xmlns:a16="http://schemas.microsoft.com/office/drawing/2014/main" id="{ADAA07F9-EC0E-2359-938E-B8CACD8CE8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levenLabs_IMG_9677.mp4">
            <a:hlinkClick r:id="" action="ppaction://media"/>
            <a:extLst>
              <a:ext uri="{FF2B5EF4-FFF2-40B4-BE49-F238E27FC236}">
                <a16:creationId xmlns:a16="http://schemas.microsoft.com/office/drawing/2014/main" id="{E63C4CD6-4315-4C7E-6954-4A530D035A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levenLabs_Untitled_project.mp4">
            <a:hlinkClick r:id="" action="ppaction://media"/>
            <a:extLst>
              <a:ext uri="{FF2B5EF4-FFF2-40B4-BE49-F238E27FC236}">
                <a16:creationId xmlns:a16="http://schemas.microsoft.com/office/drawing/2014/main" id="{54B4CDCA-3CD3-FCFF-42E0-63D2F1A9B5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A4A53C-1C05-09F7-051C-E4B0B917DA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72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76DD9B-3704-AEE7-37B9-BE097D1B7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93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08B3D2-B079-0378-5C0C-5A4C13CDB9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06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F0924-9AD8-ACC9-9B6C-95C1AF4AE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298" y="42700"/>
            <a:ext cx="8976239" cy="914400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23D35-6DBE-F5BE-F842-8EA4ABDB1CA7}"/>
              </a:ext>
            </a:extLst>
          </p:cNvPr>
          <p:cNvSpPr txBox="1"/>
          <p:nvPr/>
        </p:nvSpPr>
        <p:spPr>
          <a:xfrm>
            <a:off x="276045" y="957100"/>
            <a:ext cx="1145875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Berbenetz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N., Wang, Y., Brown, J., Godfrey, C., Ahmad, M., Vital, F. M., Lambiase, P., Banerjee, A.,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Bakhai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A., &amp; Chong, M. (2019). Non-invasive positive pressure ventilation (CPAP or bilevel NPPV) for cardiogenic pulmonary oedema.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Cochrane Database of Systematic Reviews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(4).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https://doi.org/10.1002/14651858.CD005351.pub4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Galluzzo, A., Bertaina, M., Vishram-Nielsen, J. K. K., Camilli, M., Schaubroeck, H., Marini, M.,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Varbella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F., Monzo, L., Gustafsson, F., Ruschitzka, F., &amp; Mullens, W. (2025). Current practices and perspectives on the use of intravenous vasodilators in acute heart failure: An international survey.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Journal of Cardiovascular Pharmacology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https://doi.org/10.1097/FJC.0000000000001753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Heidenreich, P. A., Bozkurt, B., Aguilar, D., Allen, L. A., Byun, J. J., Colvin, M. M., Deswal, A.,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Drazner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M. H., Dunlay, S. M., Evers, L. R., Fang, J. C.,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Fedson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S. E.,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Fonarow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G. C., Hayek, S. S., Hernandez, A. F.,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Khazanie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P., Kittleson, M. M., Lee, C. S., Link, M. S., … Yancy, C. W. (2022). 2022 aha/acc/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hfsa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guideline for the management of heart failure.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Journal of the American College of Cardiology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79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(17), e263–e421.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https://doi.org/10.1016/j.jacc.2021.12.012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Kelly, G. S., Branstetter, L. A., Moran, T. P., Hanzelka, N., &amp; Cooper, C. D. (2023). Low- versus high-dose nitroglycerin infusion in the management of acute pulmonary edema.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The American Journal of Emergency Medicine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71–75.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https://doi.org/10.1016/j.ajem.2022.12.022</a:t>
            </a:r>
            <a:endParaRPr lang="en-US" sz="13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3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Mahler, D. A., &amp; Wells, C. K. (1988). Evaluation of clinical methods for rating dyspnea. 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Chest, 93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(3), 580–586. 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https://doi.org/10.1378/chest.93.3.580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Miró,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Ò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., Llorens, P., Freund, Y., Davison, B., Takagi, K., Herrero-Puente, P., Jacob, J., Martín-Sánchez, F. J., Gil, V., Rosselló, X.,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Alquézar-Arbé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A., Jiménez-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Fábrega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F. X., Masip, J.,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Mebazaa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A., &amp; Cotter, G. (2021). Early intravenous nitroglycerin use in prehospital setting and in the emergency department to treat patients with acute heart failure: Insights from the EAHFE Spanish registry.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International Journal of Cardiology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344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127–134.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https://doi.org/10.1016/j.ijcard.2021.09.031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Patrick, C.,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Fornage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L., Ward, B., Wells, M., Crocker, K., Rogers Keene, K., Andrabi, S., &amp; Dickson, R. (2023). Safety of prehospital intravenous bolus dose nitroglycerin in patients with acute pulmonary edema: A 4‐year review.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JACEP Open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(6), e13079.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https://doi.org/10.1002/emp2.13079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Patrick, C., Ward, B., Anderson, J., Rogers Keene, K., Adams, E., Cash, R. E., Panchal, A. R., &amp; Dickson, R. (2020). Feasibility, effectiveness and safety of prehospital intravenous bolus dose nitroglycerin in patients with acute pulmonary edema.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Prehospital Emergency Care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(6), 844–850.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https://doi.org/10.1080/10903127.2020.1711834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37583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EDE33-F1D6-EBCD-B239-A3D3F684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105" y="168444"/>
            <a:ext cx="8506327" cy="890336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934999-D7BB-9AD6-0A88-04D686870D3D}"/>
              </a:ext>
            </a:extLst>
          </p:cNvPr>
          <p:cNvSpPr txBox="1"/>
          <p:nvPr/>
        </p:nvSpPr>
        <p:spPr>
          <a:xfrm>
            <a:off x="421105" y="1182231"/>
            <a:ext cx="1093670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Perlmutter, M. C., Cohen, M. W., Stratton, N. S., &amp;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Conterato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M. (2020). Prehospital treatment of acute pulmonary edema with intravenous bolus and infusion nitroglycerin.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Prehospital and Disaster Medicine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(6), 663–668.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https://doi.org/10.1017/S1049023X20001193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Pramudyo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Kamarullah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W., Pranata, R.,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Prameswari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H. S., Iqbal, M., Dewi, T. I., Hidayat, S., &amp; Akbar, M. R. (2025). Low-dose versus high-dose intravenous nitroglycerin in the treatment of sympathetic crashing acute pulmonary oedema: A systematic review and meta-analysis focusing on efficacy, safety and outcomes.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BMJ Open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(6), e099142.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https://doi.org/10.1136/bmjopen-2025-099142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Rabea, E. M., Elsharkawy, M. M., &amp;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Hemida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A. (2025). High-dose intravenous nitroglycerin for acute hypertensive pulmonary edema: A systematic review.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SN Comprehensive Clinical Medicine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(1), 253.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https://doi.org/10.1007/s42399-025-02009-9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Siddiqua, N., Mathew, R., Sahu, A. K., Jamshed, N.,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Bhaskararayuni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J., Aggarwal, P., Kumar, A., &amp; Khan, M. A. (2024). High-dose versus low-dose intravenous nitroglycerine for sympathetic crashing acute pulmonary edema: A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randomised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controlled trial.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Emergency Medicine Journal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41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(2), 96–102.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https://doi.org/10.1136/emermed-2023-213285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Twiner, M. J., Hennessy, J., Wein, R., &amp; Levy, P. D. (2022). Nitroglycerin use in the emergency department: Current perspectives.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Open Access Emergency Medicine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Volume 14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327–333.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https://doi.org/10.2147/OAEM.S340513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Urbich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M., Globe, G.,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Pantiri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K., Heisen, M., Bennison, C., Wirtz, H. S., &amp; Di Tanna, G. L. (2020). A systematic review of medical costs associated with heart failure in the USA (2014– 2020). </a:t>
            </a:r>
            <a:r>
              <a:rPr lang="en-US" sz="13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PharmacoEconomics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(11), 1219–1236.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https://doi.org/10.1007/s40273-020-00952-0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Wang, K., &amp; Samai, K. (2020). Role of high-dose intravenous nitrates in hypertensive acute heart failure.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The American Journal of Emergency Medicine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en-US" sz="1300" i="1" dirty="0">
                <a:latin typeface="Calibri" panose="020F0502020204030204" pitchFamily="34" charset="0"/>
                <a:cs typeface="Calibri" panose="020F0502020204030204" pitchFamily="34" charset="0"/>
              </a:rPr>
              <a:t>38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(1), 132–137. </a:t>
            </a:r>
            <a:r>
              <a:rPr lang="en-US" sz="1300" u="sng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https://doi.org/10.1016/j.ajem.2019.06.046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065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1154</Words>
  <Application>Microsoft Macintosh PowerPoint</Application>
  <PresentationFormat>Widescreen</PresentationFormat>
  <Paragraphs>32</Paragraphs>
  <Slides>18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Kacey Stark</dc:creator>
  <cp:lastModifiedBy>Kacey Stark</cp:lastModifiedBy>
  <cp:revision>21</cp:revision>
  <dcterms:created xsi:type="dcterms:W3CDTF">2026-08-15T17:44:33Z</dcterms:created>
  <dcterms:modified xsi:type="dcterms:W3CDTF">2026-10-14T00:30:27Z</dcterms:modified>
</cp:coreProperties>
</file>